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6"/>
  </p:notesMasterIdLst>
  <p:sldIdLst>
    <p:sldId id="256" r:id="rId3"/>
    <p:sldId id="262" r:id="rId4"/>
    <p:sldId id="264" r:id="rId5"/>
    <p:sldId id="286" r:id="rId6"/>
    <p:sldId id="287" r:id="rId7"/>
    <p:sldId id="266" r:id="rId8"/>
    <p:sldId id="267" r:id="rId9"/>
    <p:sldId id="269" r:id="rId10"/>
    <p:sldId id="270" r:id="rId11"/>
    <p:sldId id="268" r:id="rId12"/>
    <p:sldId id="271" r:id="rId13"/>
    <p:sldId id="273" r:id="rId14"/>
    <p:sldId id="274" r:id="rId15"/>
    <p:sldId id="280" r:id="rId16"/>
    <p:sldId id="281" r:id="rId17"/>
    <p:sldId id="275" r:id="rId18"/>
    <p:sldId id="276" r:id="rId19"/>
    <p:sldId id="277" r:id="rId20"/>
    <p:sldId id="279" r:id="rId21"/>
    <p:sldId id="278" r:id="rId22"/>
    <p:sldId id="272" r:id="rId23"/>
    <p:sldId id="283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C4"/>
    <a:srgbClr val="E329A5"/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2274" autoAdjust="0"/>
  </p:normalViewPr>
  <p:slideViewPr>
    <p:cSldViewPr showGuides="1">
      <p:cViewPr>
        <p:scale>
          <a:sx n="58" d="100"/>
          <a:sy n="58" d="100"/>
        </p:scale>
        <p:origin x="150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20.jpg"/><Relationship Id="rId7" Type="http://schemas.openxmlformats.org/officeDocument/2006/relationships/image" Target="../media/image5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6.jpg"/><Relationship Id="rId5" Type="http://schemas.openxmlformats.org/officeDocument/2006/relationships/image" Target="../media/image22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" y="1705186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700212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176337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390083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76462"/>
            <a:ext cx="7648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67" y="1507700"/>
            <a:ext cx="7676343" cy="43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94" y="1239467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6187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60" y="3668928"/>
            <a:ext cx="2838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1524000" y="1127859"/>
            <a:ext cx="6388336" cy="1652276"/>
            <a:chOff x="1524000" y="1127859"/>
            <a:chExt cx="6388336" cy="1652276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127859"/>
              <a:ext cx="3124312" cy="165227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524000" y="1542380"/>
              <a:ext cx="30437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96000" indent="-396000">
                <a:buFont typeface="Arial" panose="020B0604020202020204" pitchFamily="34" charset="0"/>
                <a:buChar char="•"/>
              </a:pPr>
              <a:r>
                <a:rPr lang="fr-FR" sz="3600" dirty="0"/>
                <a:t>Smart </a:t>
              </a:r>
              <a:r>
                <a:rPr lang="fr-FR" sz="3600" dirty="0" err="1"/>
                <a:t>Health</a:t>
              </a:r>
              <a:endParaRPr lang="fr-FR" sz="3600" dirty="0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79712" y="2599327"/>
            <a:ext cx="4383395" cy="1768587"/>
            <a:chOff x="1979712" y="2599327"/>
            <a:chExt cx="4383395" cy="1768587"/>
          </a:xfrm>
        </p:grpSpPr>
        <p:sp>
          <p:nvSpPr>
            <p:cNvPr id="4" name="Rectangle 3"/>
            <p:cNvSpPr/>
            <p:nvPr/>
          </p:nvSpPr>
          <p:spPr>
            <a:xfrm>
              <a:off x="1979712" y="3163720"/>
              <a:ext cx="227511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96000" indent="-396000">
                <a:buFont typeface="Arial" panose="020B0604020202020204" pitchFamily="34" charset="0"/>
                <a:buChar char="•"/>
              </a:pPr>
              <a:r>
                <a:rPr lang="fr-FR" sz="3600" dirty="0"/>
                <a:t>Hôpitaux</a:t>
              </a: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48" y="2599327"/>
              <a:ext cx="2124159" cy="1768587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1524000" y="4785061"/>
            <a:ext cx="7377058" cy="1396314"/>
            <a:chOff x="1524000" y="4785061"/>
            <a:chExt cx="7377058" cy="1396314"/>
          </a:xfrm>
        </p:grpSpPr>
        <p:sp>
          <p:nvSpPr>
            <p:cNvPr id="2" name="ZoneTexte 1"/>
            <p:cNvSpPr txBox="1"/>
            <p:nvPr/>
          </p:nvSpPr>
          <p:spPr>
            <a:xfrm>
              <a:off x="1524000" y="4785061"/>
              <a:ext cx="6840760" cy="64633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396000" indent="-396000">
                <a:buFont typeface="Arial" panose="020B0604020202020204" pitchFamily="34" charset="0"/>
                <a:buChar char="•"/>
              </a:pPr>
              <a:r>
                <a:rPr lang="fr-FR" sz="3600" dirty="0" smtClean="0"/>
                <a:t>Services de soins intensifs</a:t>
              </a:r>
              <a:endParaRPr lang="fr-FR" sz="3600" dirty="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006" y="5320482"/>
              <a:ext cx="3009052" cy="860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1939837" y="2129340"/>
            <a:ext cx="1512168" cy="1986349"/>
            <a:chOff x="1971039" y="1893846"/>
            <a:chExt cx="1512168" cy="1986349"/>
          </a:xfrm>
        </p:grpSpPr>
        <p:sp>
          <p:nvSpPr>
            <p:cNvPr id="2" name="Rectangle 1"/>
            <p:cNvSpPr/>
            <p:nvPr/>
          </p:nvSpPr>
          <p:spPr>
            <a:xfrm>
              <a:off x="1971039" y="2075958"/>
              <a:ext cx="1512168" cy="1804237"/>
            </a:xfrm>
            <a:prstGeom prst="rect">
              <a:avLst/>
            </a:prstGeom>
            <a:solidFill>
              <a:srgbClr val="ED73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6" y="1893846"/>
              <a:ext cx="568959" cy="568959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3661458" y="3956501"/>
            <a:ext cx="1642364" cy="2195578"/>
            <a:chOff x="4327371" y="4127912"/>
            <a:chExt cx="1642364" cy="2195578"/>
          </a:xfrm>
        </p:grpSpPr>
        <p:sp>
          <p:nvSpPr>
            <p:cNvPr id="26" name="Rectangle 25"/>
            <p:cNvSpPr/>
            <p:nvPr/>
          </p:nvSpPr>
          <p:spPr>
            <a:xfrm>
              <a:off x="4327371" y="4519253"/>
              <a:ext cx="1512168" cy="1804237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309" y="4127912"/>
              <a:ext cx="812426" cy="812426"/>
            </a:xfrm>
            <a:prstGeom prst="rect">
              <a:avLst/>
            </a:prstGeom>
          </p:spPr>
        </p:pic>
      </p:grpSp>
      <p:grpSp>
        <p:nvGrpSpPr>
          <p:cNvPr id="28" name="Groupe 27"/>
          <p:cNvGrpSpPr/>
          <p:nvPr/>
        </p:nvGrpSpPr>
        <p:grpSpPr>
          <a:xfrm>
            <a:off x="5416124" y="1999915"/>
            <a:ext cx="1558662" cy="2077799"/>
            <a:chOff x="6275741" y="4197932"/>
            <a:chExt cx="1558662" cy="2077799"/>
          </a:xfrm>
        </p:grpSpPr>
        <p:sp>
          <p:nvSpPr>
            <p:cNvPr id="25" name="Rectangle 24"/>
            <p:cNvSpPr/>
            <p:nvPr/>
          </p:nvSpPr>
          <p:spPr>
            <a:xfrm>
              <a:off x="6275741" y="4471494"/>
              <a:ext cx="1512168" cy="1804237"/>
            </a:xfrm>
            <a:prstGeom prst="rect">
              <a:avLst/>
            </a:prstGeom>
            <a:solidFill>
              <a:srgbClr val="ED73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283" y="4197932"/>
              <a:ext cx="695120" cy="695120"/>
            </a:xfrm>
            <a:prstGeom prst="rect">
              <a:avLst/>
            </a:prstGeom>
          </p:spPr>
        </p:pic>
      </p:grpSp>
      <p:grpSp>
        <p:nvGrpSpPr>
          <p:cNvPr id="29" name="Groupe 28"/>
          <p:cNvGrpSpPr/>
          <p:nvPr/>
        </p:nvGrpSpPr>
        <p:grpSpPr>
          <a:xfrm>
            <a:off x="7134870" y="4072267"/>
            <a:ext cx="1512168" cy="2073828"/>
            <a:chOff x="5931201" y="4174600"/>
            <a:chExt cx="1512168" cy="2073828"/>
          </a:xfrm>
        </p:grpSpPr>
        <p:sp>
          <p:nvSpPr>
            <p:cNvPr id="24" name="Rectangle 23"/>
            <p:cNvSpPr/>
            <p:nvPr/>
          </p:nvSpPr>
          <p:spPr>
            <a:xfrm>
              <a:off x="5931201" y="4444191"/>
              <a:ext cx="1512168" cy="1804237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77" y="4174600"/>
              <a:ext cx="633534" cy="633534"/>
            </a:xfrm>
            <a:prstGeom prst="rect">
              <a:avLst/>
            </a:prstGeom>
          </p:spPr>
        </p:pic>
      </p:grpSp>
      <p:sp>
        <p:nvSpPr>
          <p:cNvPr id="30" name="ZoneTexte 29"/>
          <p:cNvSpPr txBox="1"/>
          <p:nvPr/>
        </p:nvSpPr>
        <p:spPr>
          <a:xfrm>
            <a:off x="2695921" y="2291295"/>
            <a:ext cx="77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82%</a:t>
            </a:r>
            <a:endParaRPr lang="en-CA" sz="24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5482892" y="2331436"/>
            <a:ext cx="84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-20%</a:t>
            </a:r>
            <a:endParaRPr lang="en-CA" sz="2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3707904" y="4421886"/>
            <a:ext cx="84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-50%</a:t>
            </a:r>
            <a:endParaRPr lang="en-CA" sz="24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7117282" y="4333330"/>
            <a:ext cx="163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36</a:t>
            </a:r>
          </a:p>
          <a:p>
            <a:pPr algn="ctr"/>
            <a:r>
              <a:rPr lang="en-CA" sz="2000" b="1" dirty="0"/>
              <a:t>m</a:t>
            </a:r>
            <a:r>
              <a:rPr lang="en-CA" sz="2000" b="1" dirty="0" smtClean="0"/>
              <a:t>illiards $</a:t>
            </a:r>
            <a:endParaRPr lang="en-CA" sz="20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1889323" y="2674851"/>
            <a:ext cx="166591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Des médecins estiment que la prescription électronique permet un gain de temps et une réduction des erreurs</a:t>
            </a:r>
            <a:endParaRPr lang="fr-FR" sz="1300" dirty="0"/>
          </a:p>
        </p:txBody>
      </p:sp>
      <p:sp>
        <p:nvSpPr>
          <p:cNvPr id="35" name="ZoneTexte 34"/>
          <p:cNvSpPr txBox="1"/>
          <p:nvPr/>
        </p:nvSpPr>
        <p:spPr>
          <a:xfrm>
            <a:off x="5421473" y="2717379"/>
            <a:ext cx="1512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Taux de mortalité dans les hôpitaux ayant mis en place des systèmes d’aide a la décision clinique</a:t>
            </a:r>
            <a:endParaRPr lang="fr-FR" sz="13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617997" y="4815676"/>
            <a:ext cx="15990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Temps passé sur chaque compte-rendu par le personnel médical grâce au dossier patient électronique</a:t>
            </a:r>
            <a:endParaRPr lang="fr-FR" sz="1300" dirty="0"/>
          </a:p>
        </p:txBody>
      </p:sp>
      <p:sp>
        <p:nvSpPr>
          <p:cNvPr id="37" name="ZoneTexte 36"/>
          <p:cNvSpPr txBox="1"/>
          <p:nvPr/>
        </p:nvSpPr>
        <p:spPr>
          <a:xfrm>
            <a:off x="7117282" y="4903819"/>
            <a:ext cx="15990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Economisés en 5 ans grâce au </a:t>
            </a:r>
            <a:r>
              <a:rPr lang="fr-FR" sz="1300" dirty="0" err="1" smtClean="0"/>
              <a:t>tél</a:t>
            </a:r>
            <a:r>
              <a:rPr lang="fr-FR" sz="1300" dirty="0" err="1"/>
              <a:t>é</a:t>
            </a:r>
            <a:r>
              <a:rPr lang="fr-FR" sz="1300" dirty="0" err="1" smtClean="0"/>
              <a:t>suivi</a:t>
            </a:r>
            <a:r>
              <a:rPr lang="fr-FR" sz="1300" dirty="0" smtClean="0"/>
              <a:t> des malades, ainsi qu’a la modernisation des outils médicaux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23" y="2119082"/>
            <a:ext cx="2222284" cy="1519234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  <p:grpSp>
        <p:nvGrpSpPr>
          <p:cNvPr id="39" name="Groupe 38"/>
          <p:cNvGrpSpPr/>
          <p:nvPr/>
        </p:nvGrpSpPr>
        <p:grpSpPr>
          <a:xfrm>
            <a:off x="1911073" y="2058770"/>
            <a:ext cx="1825129" cy="1979491"/>
            <a:chOff x="1379825" y="2201742"/>
            <a:chExt cx="1825129" cy="1979491"/>
          </a:xfrm>
        </p:grpSpPr>
        <p:grpSp>
          <p:nvGrpSpPr>
            <p:cNvPr id="38" name="Groupe 37"/>
            <p:cNvGrpSpPr/>
            <p:nvPr/>
          </p:nvGrpSpPr>
          <p:grpSpPr>
            <a:xfrm>
              <a:off x="1765247" y="2201742"/>
              <a:ext cx="1074756" cy="1093126"/>
              <a:chOff x="1765247" y="2201742"/>
              <a:chExt cx="1074756" cy="1093126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1765247" y="2201742"/>
                <a:ext cx="1074756" cy="109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326" y="2397018"/>
                <a:ext cx="744128" cy="744128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1379825" y="3350236"/>
              <a:ext cx="1825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SURVEILLANCE</a:t>
              </a:r>
            </a:p>
            <a:p>
              <a:pPr algn="ctr"/>
              <a:r>
                <a:rPr lang="fr-FR" sz="1400" dirty="0" smtClean="0"/>
                <a:t>Facilité pour le personnel médical </a:t>
              </a:r>
              <a:endParaRPr lang="fr-FR" sz="1400" dirty="0"/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2582832" y="4050232"/>
            <a:ext cx="1690655" cy="2022836"/>
            <a:chOff x="2636198" y="4177080"/>
            <a:chExt cx="1690655" cy="2022836"/>
          </a:xfrm>
        </p:grpSpPr>
        <p:sp>
          <p:nvSpPr>
            <p:cNvPr id="2" name="ZoneTexte 1"/>
            <p:cNvSpPr txBox="1"/>
            <p:nvPr/>
          </p:nvSpPr>
          <p:spPr>
            <a:xfrm>
              <a:off x="2636198" y="5368919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939130" y="4177080"/>
              <a:ext cx="1074756" cy="1093126"/>
              <a:chOff x="1442334" y="4257843"/>
              <a:chExt cx="1074756" cy="1093126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1442334" y="4257843"/>
                <a:ext cx="1074756" cy="1093126"/>
              </a:xfrm>
              <a:prstGeom prst="ellipse">
                <a:avLst/>
              </a:prstGeom>
              <a:solidFill>
                <a:srgbClr val="FDF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335" y="4419999"/>
                <a:ext cx="768814" cy="768814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4470527" y="4050232"/>
            <a:ext cx="1686692" cy="2058053"/>
            <a:chOff x="4351153" y="4089834"/>
            <a:chExt cx="1686692" cy="2058053"/>
          </a:xfrm>
        </p:grpSpPr>
        <p:grpSp>
          <p:nvGrpSpPr>
            <p:cNvPr id="40" name="Groupe 39"/>
            <p:cNvGrpSpPr/>
            <p:nvPr/>
          </p:nvGrpSpPr>
          <p:grpSpPr>
            <a:xfrm>
              <a:off x="4351153" y="4089834"/>
              <a:ext cx="1686692" cy="2058053"/>
              <a:chOff x="4351153" y="4089834"/>
              <a:chExt cx="1686692" cy="2058053"/>
            </a:xfrm>
          </p:grpSpPr>
          <p:sp>
            <p:nvSpPr>
              <p:cNvPr id="26" name="ZoneTexte 25"/>
              <p:cNvSpPr txBox="1"/>
              <p:nvPr/>
            </p:nvSpPr>
            <p:spPr>
              <a:xfrm>
                <a:off x="4351153" y="5316890"/>
                <a:ext cx="1686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MOBILITE</a:t>
                </a:r>
              </a:p>
              <a:p>
                <a:pPr algn="ctr"/>
                <a:r>
                  <a:rPr lang="fr-FR" sz="1400" dirty="0" smtClean="0"/>
                  <a:t>Pour le personnel médical </a:t>
                </a:r>
                <a:endParaRPr lang="fr-FR" sz="1400" dirty="0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811" y="4089834"/>
                <a:ext cx="1110336" cy="1110336"/>
              </a:xfrm>
              <a:prstGeom prst="rect">
                <a:avLst/>
              </a:prstGeom>
            </p:spPr>
          </p:pic>
        </p:grp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156" y="4509120"/>
              <a:ext cx="197646" cy="197646"/>
            </a:xfrm>
            <a:prstGeom prst="rect">
              <a:avLst/>
            </a:prstGeom>
          </p:spPr>
        </p:pic>
      </p:grpSp>
      <p:grpSp>
        <p:nvGrpSpPr>
          <p:cNvPr id="43" name="Groupe 42"/>
          <p:cNvGrpSpPr/>
          <p:nvPr/>
        </p:nvGrpSpPr>
        <p:grpSpPr>
          <a:xfrm>
            <a:off x="6354259" y="4065643"/>
            <a:ext cx="1908153" cy="2179163"/>
            <a:chOff x="6755719" y="3597674"/>
            <a:chExt cx="1908153" cy="2179163"/>
          </a:xfrm>
        </p:grpSpPr>
        <p:grpSp>
          <p:nvGrpSpPr>
            <p:cNvPr id="42" name="Groupe 41"/>
            <p:cNvGrpSpPr/>
            <p:nvPr/>
          </p:nvGrpSpPr>
          <p:grpSpPr>
            <a:xfrm>
              <a:off x="6755719" y="3597674"/>
              <a:ext cx="1908153" cy="2179163"/>
              <a:chOff x="6755719" y="3597674"/>
              <a:chExt cx="1908153" cy="2179163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6755719" y="4730397"/>
                <a:ext cx="1908153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EFFICACITE</a:t>
                </a:r>
              </a:p>
              <a:p>
                <a:pPr algn="ctr"/>
                <a:r>
                  <a:rPr lang="fr-FR" sz="1400" dirty="0" smtClean="0"/>
                  <a:t>Dans la gestion et l’utilisation des différentes ressources</a:t>
                </a:r>
                <a:endParaRPr lang="fr-FR" sz="1400" dirty="0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7217600" y="3597674"/>
                <a:ext cx="1074756" cy="109312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450106" y="3839079"/>
              <a:ext cx="638130" cy="638128"/>
              <a:chOff x="3559396" y="4104774"/>
              <a:chExt cx="1423944" cy="1423940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396" y="4104774"/>
                <a:ext cx="1423944" cy="1423940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081925" y="4911076"/>
                <a:ext cx="378914" cy="378914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/>
          <p:cNvGrpSpPr/>
          <p:nvPr/>
        </p:nvGrpSpPr>
        <p:grpSpPr>
          <a:xfrm>
            <a:off x="6792541" y="2199502"/>
            <a:ext cx="2137636" cy="1986844"/>
            <a:chOff x="6788827" y="2147971"/>
            <a:chExt cx="2137636" cy="1986844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99" y="2147971"/>
              <a:ext cx="960766" cy="960766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788827" y="3057597"/>
              <a:ext cx="213763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/>
                <a:t>RESSOURCES</a:t>
              </a:r>
            </a:p>
            <a:p>
              <a:pPr algn="ctr"/>
              <a:r>
                <a:rPr lang="fr-FR" sz="1400" dirty="0" smtClean="0"/>
                <a:t>Optimisation de la gestion </a:t>
              </a:r>
              <a:br>
                <a:rPr lang="fr-FR" sz="1400" dirty="0" smtClean="0"/>
              </a:br>
              <a:r>
                <a:rPr lang="fr-FR" sz="1400" dirty="0" smtClean="0"/>
                <a:t>des ressources humaines</a:t>
              </a:r>
              <a:endParaRPr lang="fr-FR" sz="1400" dirty="0"/>
            </a:p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/>
          <p:cNvGrpSpPr/>
          <p:nvPr/>
        </p:nvGrpSpPr>
        <p:grpSpPr>
          <a:xfrm>
            <a:off x="51737" y="953233"/>
            <a:ext cx="3456384" cy="2470034"/>
            <a:chOff x="51737" y="953233"/>
            <a:chExt cx="3456384" cy="2470034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51737" y="953233"/>
              <a:ext cx="3456384" cy="24236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9347" y="3053935"/>
              <a:ext cx="21708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Capteurs obligatoires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67347" y="934925"/>
            <a:ext cx="2513711" cy="1097448"/>
            <a:chOff x="6367347" y="934925"/>
            <a:chExt cx="2513711" cy="1097448"/>
          </a:xfrm>
        </p:grpSpPr>
        <p:grpSp>
          <p:nvGrpSpPr>
            <p:cNvPr id="7" name="Groupe 6"/>
            <p:cNvGrpSpPr/>
            <p:nvPr/>
          </p:nvGrpSpPr>
          <p:grpSpPr>
            <a:xfrm>
              <a:off x="6367347" y="986679"/>
              <a:ext cx="1226983" cy="1045694"/>
              <a:chOff x="6025864" y="4600271"/>
              <a:chExt cx="1226983" cy="1045694"/>
            </a:xfrm>
          </p:grpSpPr>
          <p:pic>
            <p:nvPicPr>
              <p:cNvPr id="80" name="Shape 10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302986" y="4600271"/>
                <a:ext cx="731723" cy="7317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" name="Shape 111"/>
              <p:cNvSpPr txBox="1"/>
              <p:nvPr/>
            </p:nvSpPr>
            <p:spPr>
              <a:xfrm>
                <a:off x="6025864" y="5331994"/>
                <a:ext cx="1226983" cy="313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endPara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7821894" y="934925"/>
              <a:ext cx="1059164" cy="1054807"/>
              <a:chOff x="5306700" y="3790200"/>
              <a:chExt cx="1059164" cy="1054807"/>
            </a:xfrm>
          </p:grpSpPr>
          <p:pic>
            <p:nvPicPr>
              <p:cNvPr id="84" name="Shape 10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06700" y="3790200"/>
                <a:ext cx="1046523" cy="7395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Shape 112"/>
              <p:cNvSpPr txBox="1"/>
              <p:nvPr/>
            </p:nvSpPr>
            <p:spPr>
              <a:xfrm>
                <a:off x="5355756" y="4525910"/>
                <a:ext cx="1010108" cy="319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endPara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1" name="Shape 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52811" y="27460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241987" y="1075557"/>
            <a:ext cx="3260112" cy="1944431"/>
            <a:chOff x="241987" y="1075557"/>
            <a:chExt cx="3260112" cy="1944431"/>
          </a:xfrm>
        </p:grpSpPr>
        <p:grpSp>
          <p:nvGrpSpPr>
            <p:cNvPr id="3" name="Groupe 2"/>
            <p:cNvGrpSpPr/>
            <p:nvPr/>
          </p:nvGrpSpPr>
          <p:grpSpPr>
            <a:xfrm>
              <a:off x="241987" y="1075557"/>
              <a:ext cx="1091975" cy="892451"/>
              <a:chOff x="5192673" y="1000397"/>
              <a:chExt cx="1091975" cy="892451"/>
            </a:xfrm>
          </p:grpSpPr>
          <p:pic>
            <p:nvPicPr>
              <p:cNvPr id="62" name="Shape 8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192673" y="1000397"/>
                <a:ext cx="1091975" cy="7630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Shape 88"/>
              <p:cNvSpPr txBox="1"/>
              <p:nvPr/>
            </p:nvSpPr>
            <p:spPr>
              <a:xfrm>
                <a:off x="5233607" y="1701390"/>
                <a:ext cx="1010108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Health</a:t>
                </a: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Patch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276229" y="1125130"/>
              <a:ext cx="1354052" cy="789134"/>
              <a:chOff x="6267926" y="1019820"/>
              <a:chExt cx="1354052" cy="789134"/>
            </a:xfrm>
          </p:grpSpPr>
          <p:pic>
            <p:nvPicPr>
              <p:cNvPr id="82" name="Shape 10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599502" y="1019820"/>
                <a:ext cx="616027" cy="6160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Shape 116"/>
              <p:cNvSpPr txBox="1"/>
              <p:nvPr/>
            </p:nvSpPr>
            <p:spPr>
              <a:xfrm>
                <a:off x="6267926" y="1617496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Puce RFID d’identification</a:t>
                </a: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515492" y="2108219"/>
              <a:ext cx="1354052" cy="911769"/>
              <a:chOff x="1401043" y="2735955"/>
              <a:chExt cx="1354052" cy="911769"/>
            </a:xfrm>
          </p:grpSpPr>
          <p:pic>
            <p:nvPicPr>
              <p:cNvPr id="81" name="Shape 10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595835" y="2735955"/>
                <a:ext cx="911769" cy="9117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" name="Shape 118"/>
              <p:cNvSpPr txBox="1"/>
              <p:nvPr/>
            </p:nvSpPr>
            <p:spPr>
              <a:xfrm>
                <a:off x="1401043" y="3411868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Capteur de poids</a:t>
                </a: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1803928" y="2175644"/>
              <a:ext cx="1354052" cy="809418"/>
              <a:chOff x="4923053" y="2133811"/>
              <a:chExt cx="1354052" cy="809418"/>
            </a:xfrm>
          </p:grpSpPr>
          <p:pic>
            <p:nvPicPr>
              <p:cNvPr id="95" name="Shape 121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263911" y="2133811"/>
                <a:ext cx="672338" cy="6723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" name="Shape 122"/>
              <p:cNvSpPr txBox="1"/>
              <p:nvPr/>
            </p:nvSpPr>
            <p:spPr>
              <a:xfrm>
                <a:off x="4923053" y="2751771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Bracelet connecté</a:t>
                </a:r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2148047" y="1091570"/>
              <a:ext cx="1354052" cy="803141"/>
              <a:chOff x="7343385" y="4470307"/>
              <a:chExt cx="1354052" cy="803141"/>
            </a:xfrm>
          </p:grpSpPr>
          <p:pic>
            <p:nvPicPr>
              <p:cNvPr id="98" name="Shape 124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620029" y="4470307"/>
                <a:ext cx="734600" cy="734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" name="Shape 125"/>
              <p:cNvSpPr txBox="1"/>
              <p:nvPr/>
            </p:nvSpPr>
            <p:spPr>
              <a:xfrm>
                <a:off x="7343385" y="5081990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Bracelet RFID</a:t>
                </a:r>
              </a:p>
            </p:txBody>
          </p:sp>
        </p:grpSp>
      </p:grpSp>
      <p:grpSp>
        <p:nvGrpSpPr>
          <p:cNvPr id="33" name="Groupe 32"/>
          <p:cNvGrpSpPr/>
          <p:nvPr/>
        </p:nvGrpSpPr>
        <p:grpSpPr>
          <a:xfrm>
            <a:off x="-90483" y="3645024"/>
            <a:ext cx="3690536" cy="2007508"/>
            <a:chOff x="-90483" y="3645024"/>
            <a:chExt cx="3690536" cy="2007508"/>
          </a:xfrm>
        </p:grpSpPr>
        <p:grpSp>
          <p:nvGrpSpPr>
            <p:cNvPr id="18" name="Groupe 17"/>
            <p:cNvGrpSpPr/>
            <p:nvPr/>
          </p:nvGrpSpPr>
          <p:grpSpPr>
            <a:xfrm>
              <a:off x="2284670" y="4346293"/>
              <a:ext cx="1315383" cy="1169850"/>
              <a:chOff x="4969265" y="4949844"/>
              <a:chExt cx="1315383" cy="1169850"/>
            </a:xfrm>
          </p:grpSpPr>
          <p:pic>
            <p:nvPicPr>
              <p:cNvPr id="74" name="Shape 99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4999888" y="4949844"/>
                <a:ext cx="1056599" cy="1056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" name="Shape 100"/>
              <p:cNvSpPr txBox="1"/>
              <p:nvPr/>
            </p:nvSpPr>
            <p:spPr>
              <a:xfrm>
                <a:off x="4969265" y="5741694"/>
                <a:ext cx="1315383" cy="3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Casque </a:t>
                </a:r>
                <a:r>
                  <a:rPr lang="fr-FR" sz="1200" b="0" i="1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connecté</a:t>
                </a:r>
                <a:endPara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1060758" y="4591569"/>
              <a:ext cx="1354052" cy="735400"/>
              <a:chOff x="2597941" y="5421866"/>
              <a:chExt cx="1354052" cy="735400"/>
            </a:xfrm>
          </p:grpSpPr>
          <p:pic>
            <p:nvPicPr>
              <p:cNvPr id="101" name="Shape 84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901981" y="5421866"/>
                <a:ext cx="719630" cy="6396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" name="Shape 85"/>
              <p:cNvSpPr txBox="1"/>
              <p:nvPr/>
            </p:nvSpPr>
            <p:spPr>
              <a:xfrm>
                <a:off x="2597941" y="5965808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Capteur de convulsion</a:t>
                </a:r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198779" y="3689877"/>
              <a:ext cx="1152016" cy="632233"/>
              <a:chOff x="1840861" y="3686414"/>
              <a:chExt cx="1152016" cy="632233"/>
            </a:xfrm>
          </p:grpSpPr>
          <p:pic>
            <p:nvPicPr>
              <p:cNvPr id="68" name="Shape 93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flipH="1">
                <a:off x="1840861" y="3686414"/>
                <a:ext cx="1152016" cy="5112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" name="Shape 94"/>
              <p:cNvSpPr txBox="1"/>
              <p:nvPr/>
            </p:nvSpPr>
            <p:spPr>
              <a:xfrm>
                <a:off x="1911815" y="4127189"/>
                <a:ext cx="1010108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Pansement connecté</a:t>
                </a:r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1421842" y="3645024"/>
              <a:ext cx="1010108" cy="1095183"/>
              <a:chOff x="3114077" y="3869931"/>
              <a:chExt cx="1010108" cy="1095183"/>
            </a:xfrm>
          </p:grpSpPr>
          <p:pic>
            <p:nvPicPr>
              <p:cNvPr id="71" name="Shape 96"/>
              <p:cNvPicPr preferRelativeResize="0"/>
              <p:nvPr/>
            </p:nvPicPr>
            <p:blipFill rotWithShape="1">
              <a:blip r:embed="rId18">
                <a:alphaModFix/>
              </a:blip>
              <a:srcRect r="16482"/>
              <a:stretch/>
            </p:blipFill>
            <p:spPr>
              <a:xfrm>
                <a:off x="3136086" y="3869931"/>
                <a:ext cx="966090" cy="903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" name="Shape 98"/>
              <p:cNvSpPr txBox="1"/>
              <p:nvPr/>
            </p:nvSpPr>
            <p:spPr>
              <a:xfrm>
                <a:off x="3114077" y="4773656"/>
                <a:ext cx="1010108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DexcomG4</a:t>
                </a: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-90483" y="4532983"/>
              <a:ext cx="1461408" cy="1119549"/>
              <a:chOff x="1120223" y="5004140"/>
              <a:chExt cx="1461408" cy="1119549"/>
            </a:xfrm>
          </p:grpSpPr>
          <p:pic>
            <p:nvPicPr>
              <p:cNvPr id="83" name="Shape 108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376463" y="5004140"/>
                <a:ext cx="948928" cy="6321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" name="Shape 114"/>
              <p:cNvSpPr txBox="1"/>
              <p:nvPr/>
            </p:nvSpPr>
            <p:spPr>
              <a:xfrm>
                <a:off x="1120223" y="5662025"/>
                <a:ext cx="1461408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Capteur pour le cancer</a:t>
                </a:r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1" y="3635741"/>
            <a:ext cx="3497202" cy="2438264"/>
            <a:chOff x="1" y="3635741"/>
            <a:chExt cx="3497202" cy="2438264"/>
          </a:xfrm>
        </p:grpSpPr>
        <p:sp>
          <p:nvSpPr>
            <p:cNvPr id="26" name="Rectangle à coins arrondis 25"/>
            <p:cNvSpPr/>
            <p:nvPr/>
          </p:nvSpPr>
          <p:spPr>
            <a:xfrm>
              <a:off x="1" y="3635741"/>
              <a:ext cx="3497202" cy="2438264"/>
            </a:xfrm>
            <a:prstGeom prst="round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964419" y="5613072"/>
              <a:ext cx="2041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Capteurs optionnels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314093" y="934925"/>
            <a:ext cx="2909480" cy="1107460"/>
            <a:chOff x="6314093" y="934925"/>
            <a:chExt cx="2909480" cy="1107460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6429043" y="934925"/>
              <a:ext cx="2679580" cy="110746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314093" y="1667805"/>
              <a:ext cx="2909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Capteurs environnementaux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811138" y="2539653"/>
            <a:ext cx="2909480" cy="2153468"/>
            <a:chOff x="6811138" y="2539653"/>
            <a:chExt cx="2909480" cy="2153468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7351013" y="2539653"/>
              <a:ext cx="1757610" cy="215346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811138" y="4224819"/>
              <a:ext cx="2909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Appareils mobiles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5445318" y="4644478"/>
            <a:ext cx="1917753" cy="1634839"/>
            <a:chOff x="5445318" y="4644478"/>
            <a:chExt cx="1917753" cy="1634839"/>
          </a:xfrm>
        </p:grpSpPr>
        <p:sp>
          <p:nvSpPr>
            <p:cNvPr id="29" name="Rectangle à coins arrondis 28"/>
            <p:cNvSpPr/>
            <p:nvPr/>
          </p:nvSpPr>
          <p:spPr>
            <a:xfrm>
              <a:off x="5447474" y="4644478"/>
              <a:ext cx="1915597" cy="1634839"/>
            </a:xfrm>
            <a:prstGeom prst="roundRect">
              <a:avLst/>
            </a:prstGeom>
            <a:noFill/>
            <a:ln>
              <a:solidFill>
                <a:srgbClr val="FDF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445318" y="5856516"/>
              <a:ext cx="19056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Moniteur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335</Words>
  <Application>Microsoft Office PowerPoint</Application>
  <PresentationFormat>Affichage à l'écran (4:3)</PresentationFormat>
  <Paragraphs>115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2016-06-01T21:50:02Z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